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Arial MT Pro Bold" panose="020B0604020202020204" charset="0"/>
      <p:regular r:id="rId21"/>
    </p:embeddedFont>
    <p:embeddedFont>
      <p:font typeface="HK Grotesk Light" panose="020B0604020202020204" charset="0"/>
      <p:regular r:id="rId22"/>
    </p:embeddedFont>
    <p:embeddedFont>
      <p:font typeface="Arial MT Pro" panose="020B0604020202020204" charset="0"/>
      <p:regular r:id="rId23"/>
    </p:embeddedFont>
    <p:embeddedFont>
      <p:font typeface="HK Grotesk" panose="020B0604020202020204" charset="0"/>
      <p:regular r:id="rId24"/>
    </p:embeddedFont>
    <p:embeddedFont>
      <p:font typeface="Cormorant Garamond Bold" panose="020B0604020202020204" charset="0"/>
      <p:regular r:id="rId25"/>
    </p:embeddedFont>
    <p:embeddedFont>
      <p:font typeface="Arvo Bold" panose="020B060402020202020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7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702905" y="2075571"/>
            <a:ext cx="5585095" cy="6832251"/>
            <a:chOff x="0" y="0"/>
            <a:chExt cx="7446793" cy="9109668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7379597" cy="9109668"/>
              <a:chOff x="0" y="0"/>
              <a:chExt cx="4433570" cy="5472975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4433570" cy="5472975"/>
              </a:xfrm>
              <a:custGeom>
                <a:avLst/>
                <a:gdLst/>
                <a:ahLst/>
                <a:cxnLst/>
                <a:rect l="l" t="t" r="r" b="b"/>
                <a:pathLst>
                  <a:path w="4433570" h="5472975">
                    <a:moveTo>
                      <a:pt x="2217420" y="0"/>
                    </a:moveTo>
                    <a:cubicBezTo>
                      <a:pt x="3441700" y="0"/>
                      <a:pt x="4433570" y="855973"/>
                      <a:pt x="4433570" y="1911163"/>
                    </a:cubicBezTo>
                    <a:lnTo>
                      <a:pt x="4433570" y="5472975"/>
                    </a:lnTo>
                    <a:lnTo>
                      <a:pt x="0" y="5472975"/>
                    </a:lnTo>
                    <a:lnTo>
                      <a:pt x="0" y="1911163"/>
                    </a:lnTo>
                    <a:cubicBezTo>
                      <a:pt x="0" y="855973"/>
                      <a:pt x="993140" y="0"/>
                      <a:pt x="2217420" y="0"/>
                    </a:cubicBezTo>
                    <a:close/>
                  </a:path>
                </a:pathLst>
              </a:custGeom>
              <a:solidFill>
                <a:srgbClr val="737373">
                  <a:alpha val="9804"/>
                </a:srgbClr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5" name="Freeform 5" descr="illustration of a person sitting at a desk"/>
            <p:cNvSpPr/>
            <p:nvPr/>
          </p:nvSpPr>
          <p:spPr>
            <a:xfrm>
              <a:off x="11824" y="1184799"/>
              <a:ext cx="7434969" cy="7924870"/>
            </a:xfrm>
            <a:custGeom>
              <a:avLst/>
              <a:gdLst/>
              <a:ahLst/>
              <a:cxnLst/>
              <a:rect l="l" t="t" r="r" b="b"/>
              <a:pathLst>
                <a:path w="7434969" h="7924870">
                  <a:moveTo>
                    <a:pt x="0" y="0"/>
                  </a:moveTo>
                  <a:lnTo>
                    <a:pt x="7434969" y="0"/>
                  </a:lnTo>
                  <a:lnTo>
                    <a:pt x="7434969" y="7924869"/>
                  </a:lnTo>
                  <a:lnTo>
                    <a:pt x="0" y="79248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18288000" cy="1411968"/>
            <a:chOff x="0" y="0"/>
            <a:chExt cx="24384000" cy="188262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8" name="Freeform 8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9" name="Freeform 9"/>
            <p:cNvSpPr/>
            <p:nvPr/>
          </p:nvSpPr>
          <p:spPr>
            <a:xfrm>
              <a:off x="17684038" y="326431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10" name="TextBox 10"/>
            <p:cNvSpPr txBox="1"/>
            <p:nvPr/>
          </p:nvSpPr>
          <p:spPr>
            <a:xfrm>
              <a:off x="18754607" y="668422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1" name="Freeform 11"/>
            <p:cNvSpPr/>
            <p:nvPr/>
          </p:nvSpPr>
          <p:spPr>
            <a:xfrm>
              <a:off x="1371600" y="298821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1008" t="-150811" r="-230054" b="-149517"/>
              </a:stretch>
            </a:blipFill>
          </p:spPr>
        </p:sp>
        <p:sp>
          <p:nvSpPr>
            <p:cNvPr id="12" name="TextBox 12"/>
            <p:cNvSpPr txBox="1"/>
            <p:nvPr/>
          </p:nvSpPr>
          <p:spPr>
            <a:xfrm>
              <a:off x="2578368" y="66906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2170821"/>
            <a:ext cx="9333658" cy="3715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01"/>
              </a:lnSpc>
            </a:pPr>
            <a:r>
              <a:rPr lang="en-US" sz="8900" b="1">
                <a:solidFill>
                  <a:srgbClr val="000000">
                    <a:alpha val="80000"/>
                  </a:srgbClr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Instagram Engagement Analytics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5943229"/>
            <a:ext cx="10251495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000000">
                    <a:alpha val="80000"/>
                  </a:srgbClr>
                </a:solidFill>
                <a:latin typeface="HK Grotesk"/>
                <a:ea typeface="HK Grotesk"/>
                <a:cs typeface="HK Grotesk"/>
                <a:sym typeface="HK Grotesk"/>
              </a:rPr>
              <a:t>Understanding user behaviour to improve marketing decisions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7412619"/>
            <a:ext cx="8623215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spc="560">
                <a:solidFill>
                  <a:srgbClr val="000000"/>
                </a:solidFill>
                <a:latin typeface="HK Grotesk"/>
                <a:ea typeface="HK Grotesk"/>
                <a:cs typeface="HK Grotesk"/>
                <a:sym typeface="HK Grotesk"/>
              </a:rPr>
              <a:t>-CharuTrishoola Mohan Udaiyar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-443075" y="8889740"/>
            <a:ext cx="18865925" cy="1971292"/>
            <a:chOff x="0" y="0"/>
            <a:chExt cx="25154566" cy="2628390"/>
          </a:xfrm>
        </p:grpSpPr>
        <p:sp>
          <p:nvSpPr>
            <p:cNvPr id="17" name="AutoShape 17">
              <a:extLs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0" y="0"/>
              <a:ext cx="25154566" cy="2628390"/>
            </a:xfrm>
            <a:prstGeom prst="rect">
              <a:avLst/>
            </a:prstGeom>
            <a:solidFill>
              <a:srgbClr val="304543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1962367" y="759426"/>
              <a:ext cx="3772495" cy="3113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59"/>
                </a:lnSpc>
                <a:spcBef>
                  <a:spcPct val="0"/>
                </a:spcBef>
              </a:pPr>
              <a:r>
                <a:rPr lang="en-US" sz="1400" spc="168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20864699" y="759426"/>
              <a:ext cx="2771905" cy="3113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959"/>
                </a:lnSpc>
                <a:spcBef>
                  <a:spcPct val="0"/>
                </a:spcBef>
              </a:pPr>
              <a:r>
                <a:rPr lang="en-US" sz="1400" spc="168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JANUARY 2026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PAGE|10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9" name="Freeform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0" name="Freeform 10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7239472" y="2558386"/>
            <a:ext cx="10019828" cy="5360608"/>
          </a:xfrm>
          <a:custGeom>
            <a:avLst/>
            <a:gdLst/>
            <a:ahLst/>
            <a:cxnLst/>
            <a:rect l="l" t="t" r="r" b="b"/>
            <a:pathLst>
              <a:path w="10019828" h="5360608">
                <a:moveTo>
                  <a:pt x="0" y="0"/>
                </a:moveTo>
                <a:lnTo>
                  <a:pt x="10019828" y="0"/>
                </a:lnTo>
                <a:lnTo>
                  <a:pt x="10019828" y="5360608"/>
                </a:lnTo>
                <a:lnTo>
                  <a:pt x="0" y="53606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28700" y="2834611"/>
            <a:ext cx="6210772" cy="3400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Several users have never liked any post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These users are completely inactive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in engagement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They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represent a silent audience on In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stagram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737" y="1456661"/>
            <a:ext cx="14203572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Many Users Never Engage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28700" y="7924799"/>
            <a:ext cx="13401968" cy="1333501"/>
            <a:chOff x="0" y="0"/>
            <a:chExt cx="17869291" cy="1778001"/>
          </a:xfrm>
        </p:grpSpPr>
        <p:sp>
          <p:nvSpPr>
            <p:cNvPr id="18" name="TextBox 18"/>
            <p:cNvSpPr txBox="1"/>
            <p:nvPr/>
          </p:nvSpPr>
          <p:spPr>
            <a:xfrm>
              <a:off x="370735" y="288925"/>
              <a:ext cx="17498556" cy="14890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99"/>
                </a:lnSpc>
              </a:pPr>
              <a:r>
                <a:rPr lang="en-US" sz="2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Many users consume content but never interact, highlighting an engagement g</a:t>
              </a:r>
              <a:r>
                <a:rPr lang="en-US" sz="2999" b="1" u="none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ap</a:t>
              </a:r>
              <a:r>
                <a:rPr lang="en-US" sz="2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.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33375"/>
              <a:ext cx="738901" cy="174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499"/>
                </a:lnSpc>
              </a:pPr>
              <a:r>
                <a:rPr lang="en-US" sz="6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*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PAGE|11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9" name="Freeform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0" name="Freeform 10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7239472" y="3175819"/>
            <a:ext cx="10019828" cy="4328522"/>
          </a:xfrm>
          <a:custGeom>
            <a:avLst/>
            <a:gdLst/>
            <a:ahLst/>
            <a:cxnLst/>
            <a:rect l="l" t="t" r="r" b="b"/>
            <a:pathLst>
              <a:path w="10019828" h="4328522">
                <a:moveTo>
                  <a:pt x="0" y="0"/>
                </a:moveTo>
                <a:lnTo>
                  <a:pt x="10019828" y="0"/>
                </a:lnTo>
                <a:lnTo>
                  <a:pt x="10019828" y="4328522"/>
                </a:lnTo>
                <a:lnTo>
                  <a:pt x="0" y="43285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58619" r="-2442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28700" y="2834611"/>
            <a:ext cx="6210772" cy="3962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Some users receive high engagement even with fewer posts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Engagement varies widely across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users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Users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respond more to content quality than po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sting frequency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737" y="1456661"/>
            <a:ext cx="14203572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Quality Matters More Than Quantity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28700" y="7924799"/>
            <a:ext cx="13401968" cy="1333501"/>
            <a:chOff x="0" y="0"/>
            <a:chExt cx="17869291" cy="1778001"/>
          </a:xfrm>
        </p:grpSpPr>
        <p:sp>
          <p:nvSpPr>
            <p:cNvPr id="18" name="TextBox 18"/>
            <p:cNvSpPr txBox="1"/>
            <p:nvPr/>
          </p:nvSpPr>
          <p:spPr>
            <a:xfrm>
              <a:off x="370735" y="288925"/>
              <a:ext cx="17498556" cy="14890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99"/>
                </a:lnSpc>
              </a:pPr>
              <a:r>
                <a:rPr lang="en-US" sz="2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Posting more does not guarantee better engagement; content quality plays a bigger role.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33375"/>
              <a:ext cx="738901" cy="174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499"/>
                </a:lnSpc>
              </a:pPr>
              <a:r>
                <a:rPr lang="en-US" sz="6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*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PAGE|12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9" name="Freeform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0" name="Freeform 10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8890614" y="2791597"/>
            <a:ext cx="8254386" cy="4883172"/>
          </a:xfrm>
          <a:custGeom>
            <a:avLst/>
            <a:gdLst/>
            <a:ahLst/>
            <a:cxnLst/>
            <a:rect l="l" t="t" r="r" b="b"/>
            <a:pathLst>
              <a:path w="8972323" h="5787148">
                <a:moveTo>
                  <a:pt x="0" y="0"/>
                </a:moveTo>
                <a:lnTo>
                  <a:pt x="8972323" y="0"/>
                </a:lnTo>
                <a:lnTo>
                  <a:pt x="8972323" y="5787148"/>
                </a:lnTo>
                <a:lnTo>
                  <a:pt x="0" y="57871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57150">
            <a:solidFill>
              <a:srgbClr val="002060"/>
            </a:solidFill>
          </a:ln>
        </p:spPr>
      </p:sp>
      <p:sp>
        <p:nvSpPr>
          <p:cNvPr id="15" name="TextBox 15"/>
          <p:cNvSpPr txBox="1"/>
          <p:nvPr/>
        </p:nvSpPr>
        <p:spPr>
          <a:xfrm>
            <a:off x="1028700" y="2834611"/>
            <a:ext cx="6210772" cy="3400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On average, posts contain only one hashtag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Low hashtag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usage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reduces content discoverability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Better ha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shtag guidance can improve engagement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737" y="1456661"/>
            <a:ext cx="14203572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Hashtags Are Underused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28700" y="7924799"/>
            <a:ext cx="13925355" cy="1057275"/>
            <a:chOff x="0" y="0"/>
            <a:chExt cx="18567141" cy="1409700"/>
          </a:xfrm>
        </p:grpSpPr>
        <p:sp>
          <p:nvSpPr>
            <p:cNvPr id="18" name="TextBox 18"/>
            <p:cNvSpPr txBox="1"/>
            <p:nvPr/>
          </p:nvSpPr>
          <p:spPr>
            <a:xfrm>
              <a:off x="370735" y="288925"/>
              <a:ext cx="18196406" cy="7397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99"/>
                </a:lnSpc>
              </a:pPr>
              <a:r>
                <a:rPr lang="en-US" sz="2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Most posts use very few hashtags, which limits their visibility and reach.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33375"/>
              <a:ext cx="738901" cy="174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499"/>
                </a:lnSpc>
              </a:pPr>
              <a:r>
                <a:rPr lang="en-US" sz="6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*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PAGE|13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9" name="Freeform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0" name="Freeform 10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7703208" y="2581409"/>
            <a:ext cx="9556092" cy="5517342"/>
          </a:xfrm>
          <a:custGeom>
            <a:avLst/>
            <a:gdLst/>
            <a:ahLst/>
            <a:cxnLst/>
            <a:rect l="l" t="t" r="r" b="b"/>
            <a:pathLst>
              <a:path w="9556092" h="5517342">
                <a:moveTo>
                  <a:pt x="0" y="0"/>
                </a:moveTo>
                <a:lnTo>
                  <a:pt x="9556092" y="0"/>
                </a:lnTo>
                <a:lnTo>
                  <a:pt x="9556092" y="5517342"/>
                </a:lnTo>
                <a:lnTo>
                  <a:pt x="0" y="55173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28700" y="2834611"/>
            <a:ext cx="6210772" cy="3400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Niche and descriptive hashtags attract more interaction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Visual and lifestyle-related hashtag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perform best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Generic ha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shtags tend to receive lower engagement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737" y="1456661"/>
            <a:ext cx="14203572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Some Hashtags Perform Better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28700" y="7924799"/>
            <a:ext cx="13925355" cy="1333501"/>
            <a:chOff x="0" y="0"/>
            <a:chExt cx="18567141" cy="1778001"/>
          </a:xfrm>
        </p:grpSpPr>
        <p:sp>
          <p:nvSpPr>
            <p:cNvPr id="18" name="TextBox 18"/>
            <p:cNvSpPr txBox="1"/>
            <p:nvPr/>
          </p:nvSpPr>
          <p:spPr>
            <a:xfrm>
              <a:off x="370735" y="288925"/>
              <a:ext cx="18196406" cy="14890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99"/>
                </a:lnSpc>
              </a:pPr>
              <a:r>
                <a:rPr lang="en-US" sz="2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Certain hashtags receive much higher engagement, showing that not all hashtags perform equally.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33375"/>
              <a:ext cx="738901" cy="174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499"/>
                </a:lnSpc>
              </a:pPr>
              <a:r>
                <a:rPr lang="en-US" sz="6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*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PAGE|14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9" name="Freeform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0" name="Freeform 10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7391400" y="2900901"/>
            <a:ext cx="10514208" cy="4746529"/>
          </a:xfrm>
          <a:custGeom>
            <a:avLst/>
            <a:gdLst/>
            <a:ahLst/>
            <a:cxnLst/>
            <a:rect l="l" t="t" r="r" b="b"/>
            <a:pathLst>
              <a:path w="11301259" h="4746529">
                <a:moveTo>
                  <a:pt x="0" y="0"/>
                </a:moveTo>
                <a:lnTo>
                  <a:pt x="11301259" y="0"/>
                </a:lnTo>
                <a:lnTo>
                  <a:pt x="11301259" y="4746529"/>
                </a:lnTo>
                <a:lnTo>
                  <a:pt x="0" y="47465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57150">
            <a:solidFill>
              <a:srgbClr val="002060"/>
            </a:solidFill>
          </a:ln>
        </p:spPr>
      </p:sp>
      <p:sp>
        <p:nvSpPr>
          <p:cNvPr id="15" name="TextBox 15"/>
          <p:cNvSpPr txBox="1"/>
          <p:nvPr/>
        </p:nvSpPr>
        <p:spPr>
          <a:xfrm>
            <a:off x="1028700" y="2834611"/>
            <a:ext cx="6210772" cy="3400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High follower counts increase content reach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These users can influence engagement patterns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They are valu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able for promotions and campaigns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737" y="1456661"/>
            <a:ext cx="14203572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Influencer-Like Users Exist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28700" y="7924799"/>
            <a:ext cx="13925355" cy="1333501"/>
            <a:chOff x="0" y="0"/>
            <a:chExt cx="18567141" cy="1778001"/>
          </a:xfrm>
        </p:grpSpPr>
        <p:sp>
          <p:nvSpPr>
            <p:cNvPr id="18" name="TextBox 18"/>
            <p:cNvSpPr txBox="1"/>
            <p:nvPr/>
          </p:nvSpPr>
          <p:spPr>
            <a:xfrm>
              <a:off x="370735" y="288925"/>
              <a:ext cx="18196406" cy="14890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99"/>
                </a:lnSpc>
              </a:pPr>
              <a:r>
                <a:rPr lang="en-US" sz="2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Some users have many followers but follow very few accounts, indicating influencer-like behavior.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33375"/>
              <a:ext cx="738901" cy="174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499"/>
                </a:lnSpc>
              </a:pPr>
              <a:r>
                <a:rPr lang="en-US" sz="6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*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PAGE|15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9" name="Freeform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0" name="Freeform 10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7663630" y="3301079"/>
            <a:ext cx="9595670" cy="4357020"/>
          </a:xfrm>
          <a:custGeom>
            <a:avLst/>
            <a:gdLst/>
            <a:ahLst/>
            <a:cxnLst/>
            <a:rect l="l" t="t" r="r" b="b"/>
            <a:pathLst>
              <a:path w="9595670" h="4357020">
                <a:moveTo>
                  <a:pt x="0" y="0"/>
                </a:moveTo>
                <a:lnTo>
                  <a:pt x="9595670" y="0"/>
                </a:lnTo>
                <a:lnTo>
                  <a:pt x="9595670" y="4357020"/>
                </a:lnTo>
                <a:lnTo>
                  <a:pt x="0" y="43570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1182" b="-113508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28700" y="2834611"/>
            <a:ext cx="6210772" cy="3400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Mid-week days show higher likes and comments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Engagement drops towards weekends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Posting on the right day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improves visibility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737" y="1456661"/>
            <a:ext cx="14203572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Engagement Varies by Day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28700" y="7924799"/>
            <a:ext cx="13925355" cy="1333501"/>
            <a:chOff x="0" y="0"/>
            <a:chExt cx="18567141" cy="1778001"/>
          </a:xfrm>
        </p:grpSpPr>
        <p:sp>
          <p:nvSpPr>
            <p:cNvPr id="18" name="TextBox 18"/>
            <p:cNvSpPr txBox="1"/>
            <p:nvPr/>
          </p:nvSpPr>
          <p:spPr>
            <a:xfrm>
              <a:off x="370735" y="288925"/>
              <a:ext cx="18196406" cy="14890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99"/>
                </a:lnSpc>
              </a:pPr>
              <a:r>
                <a:rPr lang="en-US" sz="2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User engagement is higher during the middle of the week, showing that timing impacts interaction.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33375"/>
              <a:ext cx="738901" cy="174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499"/>
                </a:lnSpc>
              </a:pPr>
              <a:r>
                <a:rPr lang="en-US" sz="6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*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PAGE|16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9" name="Freeform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0" name="Freeform 10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6652666" y="3328525"/>
            <a:ext cx="10606634" cy="5929775"/>
          </a:xfrm>
          <a:custGeom>
            <a:avLst/>
            <a:gdLst/>
            <a:ahLst/>
            <a:cxnLst/>
            <a:rect l="l" t="t" r="r" b="b"/>
            <a:pathLst>
              <a:path w="10606634" h="5929775">
                <a:moveTo>
                  <a:pt x="0" y="0"/>
                </a:moveTo>
                <a:lnTo>
                  <a:pt x="10606634" y="0"/>
                </a:lnTo>
                <a:lnTo>
                  <a:pt x="10606634" y="5929775"/>
                </a:lnTo>
                <a:lnTo>
                  <a:pt x="0" y="59297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288" t="-23126" r="-3125" b="-12493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28700" y="3147550"/>
            <a:ext cx="6210772" cy="5648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Encourage interaction from silent users using prompts and notifications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Support high-engagement creators by increasing their visibility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Guide users to use effective hashtags while posting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Promote posting during high-engagement day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737" y="1456661"/>
            <a:ext cx="6617660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Recommendations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2463136"/>
            <a:ext cx="6210772" cy="550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7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What Instagram Can Do Next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PAGE|17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9" name="Freeform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0" name="Freeform 10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4134086" y="4116015"/>
            <a:ext cx="13165708" cy="5142285"/>
          </a:xfrm>
          <a:custGeom>
            <a:avLst/>
            <a:gdLst/>
            <a:ahLst/>
            <a:cxnLst/>
            <a:rect l="l" t="t" r="r" b="b"/>
            <a:pathLst>
              <a:path w="13165708" h="5142285">
                <a:moveTo>
                  <a:pt x="0" y="0"/>
                </a:moveTo>
                <a:lnTo>
                  <a:pt x="13165708" y="0"/>
                </a:lnTo>
                <a:lnTo>
                  <a:pt x="13165708" y="5142285"/>
                </a:lnTo>
                <a:lnTo>
                  <a:pt x="0" y="51422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96" t="-33015" r="-2833" b="-37890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28700" y="2645013"/>
            <a:ext cx="6210772" cy="2276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Increased user engagement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Better content visibility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Improved user retention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Stronger creator ecosy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stem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737" y="1456661"/>
            <a:ext cx="6617660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Expected Impact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PAGE|18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9" name="Freeform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0" name="Freeform 10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6305062" y="2868489"/>
            <a:ext cx="11517099" cy="6389811"/>
          </a:xfrm>
          <a:custGeom>
            <a:avLst/>
            <a:gdLst/>
            <a:ahLst/>
            <a:cxnLst/>
            <a:rect l="l" t="t" r="r" b="b"/>
            <a:pathLst>
              <a:path w="11517099" h="6389811">
                <a:moveTo>
                  <a:pt x="0" y="0"/>
                </a:moveTo>
                <a:lnTo>
                  <a:pt x="11517099" y="0"/>
                </a:lnTo>
                <a:lnTo>
                  <a:pt x="11517099" y="6389811"/>
                </a:lnTo>
                <a:lnTo>
                  <a:pt x="0" y="63898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29" t="-15461" r="-5843" b="-8690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28700" y="2645013"/>
            <a:ext cx="6210772" cy="5086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Instagram engagement is driven by a small group of active users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Many users remain passive, creating opportunities for growth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Content quality, hashtags, and timing play a key role in engagement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Data-driven insights can guide smarter marketing decision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737" y="1456661"/>
            <a:ext cx="6617660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Conclusion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45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366940"/>
            <a:ext cx="18288000" cy="8476870"/>
            <a:chOff x="0" y="0"/>
            <a:chExt cx="13699490" cy="6350000"/>
          </a:xfrm>
        </p:grpSpPr>
        <p:sp>
          <p:nvSpPr>
            <p:cNvPr id="3" name="Freeform 3">
              <a:extLs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0" y="0"/>
              <a:ext cx="13699491" cy="6350000"/>
            </a:xfrm>
            <a:custGeom>
              <a:avLst/>
              <a:gdLst/>
              <a:ahLst/>
              <a:cxnLst/>
              <a:rect l="l" t="t" r="r" b="b"/>
              <a:pathLst>
                <a:path w="13699491" h="6350000">
                  <a:moveTo>
                    <a:pt x="13699489" y="6350000"/>
                  </a:moveTo>
                  <a:lnTo>
                    <a:pt x="0" y="6350000"/>
                  </a:lnTo>
                  <a:lnTo>
                    <a:pt x="0" y="1899920"/>
                  </a:lnTo>
                  <a:cubicBezTo>
                    <a:pt x="0" y="1899920"/>
                    <a:pt x="2849880" y="0"/>
                    <a:pt x="6899910" y="0"/>
                  </a:cubicBezTo>
                  <a:cubicBezTo>
                    <a:pt x="11300460" y="0"/>
                    <a:pt x="13699491" y="1899920"/>
                    <a:pt x="13699491" y="1899920"/>
                  </a:cubicBezTo>
                  <a:lnTo>
                    <a:pt x="13699491" y="6350000"/>
                  </a:lnTo>
                  <a:close/>
                </a:path>
              </a:pathLst>
            </a:custGeom>
            <a:solidFill>
              <a:srgbClr val="F5F5EF">
                <a:alpha val="9804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6" name="Freeform 6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7" name="Freeform 7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9" name="Freeform 9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0" name="TextBox 10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13" name="Freeform 13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JANUARY 2026</a:t>
              </a:r>
            </a:p>
          </p:txBody>
        </p:sp>
      </p:grpSp>
      <p:sp>
        <p:nvSpPr>
          <p:cNvPr id="16" name="Freeform 16"/>
          <p:cNvSpPr/>
          <p:nvPr/>
        </p:nvSpPr>
        <p:spPr>
          <a:xfrm>
            <a:off x="4936813" y="446262"/>
            <a:ext cx="8263280" cy="9138803"/>
          </a:xfrm>
          <a:custGeom>
            <a:avLst/>
            <a:gdLst/>
            <a:ahLst/>
            <a:cxnLst/>
            <a:rect l="l" t="t" r="r" b="b"/>
            <a:pathLst>
              <a:path w="8263280" h="9138803">
                <a:moveTo>
                  <a:pt x="0" y="0"/>
                </a:moveTo>
                <a:lnTo>
                  <a:pt x="8263280" y="0"/>
                </a:lnTo>
                <a:lnTo>
                  <a:pt x="8263280" y="9138803"/>
                </a:lnTo>
                <a:lnTo>
                  <a:pt x="0" y="91388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48" t="-29558" r="-7180" b="-16948"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028700" y="1037946"/>
            <a:ext cx="6670876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  <a:spcBef>
                <a:spcPct val="0"/>
              </a:spcBef>
            </a:pPr>
            <a:r>
              <a:rPr lang="en-US" sz="6399" b="1">
                <a:solidFill>
                  <a:srgbClr val="F5F5E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Freeform 5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6" name="TextBox 6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7" name="Freeform 7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7995168" y="1936648"/>
            <a:ext cx="9264132" cy="7321652"/>
          </a:xfrm>
          <a:custGeom>
            <a:avLst/>
            <a:gdLst/>
            <a:ahLst/>
            <a:cxnLst/>
            <a:rect l="l" t="t" r="r" b="b"/>
            <a:pathLst>
              <a:path w="9264132" h="7321652">
                <a:moveTo>
                  <a:pt x="0" y="0"/>
                </a:moveTo>
                <a:lnTo>
                  <a:pt x="9264132" y="0"/>
                </a:lnTo>
                <a:lnTo>
                  <a:pt x="9264132" y="7321652"/>
                </a:lnTo>
                <a:lnTo>
                  <a:pt x="0" y="73216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331" t="-34127" r="-13063" b="-17394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7737" y="1456661"/>
            <a:ext cx="9316242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 u="sng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Problem Statement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2834611"/>
            <a:ext cx="6210772" cy="2838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99"/>
              </a:lnSpc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As a data analyst at Meta supporting the marketing team, my goal is to use Instagram’s user data to improve </a:t>
            </a:r>
            <a:r>
              <a:rPr lang="en-US" sz="2999" b="1" u="sng">
                <a:solidFill>
                  <a:srgbClr val="000000">
                    <a:alpha val="80000"/>
                  </a:srgbClr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Engagement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, </a:t>
            </a:r>
            <a:r>
              <a:rPr lang="en-US" sz="2999" b="1" u="sng">
                <a:solidFill>
                  <a:srgbClr val="000000">
                    <a:alpha val="80000"/>
                  </a:srgbClr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Retention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, and </a:t>
            </a:r>
            <a:r>
              <a:rPr lang="en-US" sz="2999" b="1" u="sng">
                <a:solidFill>
                  <a:srgbClr val="000000">
                    <a:alpha val="80000"/>
                  </a:srgbClr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User growth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14" name="Freeform 1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5" name="TextBox 1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PAGE|2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Freeform 5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6" name="TextBox 6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7" name="Freeform 7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5988730" y="1243969"/>
            <a:ext cx="2501485" cy="1314417"/>
          </a:xfrm>
          <a:custGeom>
            <a:avLst/>
            <a:gdLst/>
            <a:ahLst/>
            <a:cxnLst/>
            <a:rect l="l" t="t" r="r" b="b"/>
            <a:pathLst>
              <a:path w="2501485" h="1314417">
                <a:moveTo>
                  <a:pt x="0" y="0"/>
                </a:moveTo>
                <a:lnTo>
                  <a:pt x="2501485" y="0"/>
                </a:lnTo>
                <a:lnTo>
                  <a:pt x="2501485" y="1314417"/>
                </a:lnTo>
                <a:lnTo>
                  <a:pt x="0" y="13144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7239472" y="3918729"/>
            <a:ext cx="10019828" cy="5609186"/>
          </a:xfrm>
          <a:custGeom>
            <a:avLst/>
            <a:gdLst/>
            <a:ahLst/>
            <a:cxnLst/>
            <a:rect l="l" t="t" r="r" b="b"/>
            <a:pathLst>
              <a:path w="10019828" h="5609186">
                <a:moveTo>
                  <a:pt x="0" y="0"/>
                </a:moveTo>
                <a:lnTo>
                  <a:pt x="10019828" y="0"/>
                </a:lnTo>
                <a:lnTo>
                  <a:pt x="10019828" y="5609186"/>
                </a:lnTo>
                <a:lnTo>
                  <a:pt x="0" y="56091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140" t="-45248" r="-7712" b="-16062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28700" y="2834611"/>
            <a:ext cx="6210772" cy="4524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Handles large amounts of user data efficiently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Helps connect different types of user actions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Makes patterns and trends easy to id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ent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ify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Re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liabl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and widely u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se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d in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th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 industry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7737" y="1456661"/>
            <a:ext cx="9316242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Why MySQL? 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15" name="Freeform 15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PAGE|3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Freeform 5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6" name="TextBox 6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7" name="Freeform 7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6756974" y="4152327"/>
            <a:ext cx="11161281" cy="5105973"/>
          </a:xfrm>
          <a:custGeom>
            <a:avLst/>
            <a:gdLst/>
            <a:ahLst/>
            <a:cxnLst/>
            <a:rect l="l" t="t" r="r" b="b"/>
            <a:pathLst>
              <a:path w="11161281" h="5105973">
                <a:moveTo>
                  <a:pt x="0" y="0"/>
                </a:moveTo>
                <a:lnTo>
                  <a:pt x="11161281" y="0"/>
                </a:lnTo>
                <a:lnTo>
                  <a:pt x="11161281" y="5105973"/>
                </a:lnTo>
                <a:lnTo>
                  <a:pt x="0" y="51059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257" t="-25473" r="-4041" b="-9097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2834611"/>
            <a:ext cx="6026497" cy="4524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Handles large amounts of user data efficiently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Helps connect different types of user actions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Makes patterns and trends easy to id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ent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ify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Re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liabl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and widely u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se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d in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th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 industry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7737" y="1456661"/>
            <a:ext cx="4977319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How I used It?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14" name="Freeform 1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5" name="TextBox 1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PAGE|5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Freeform 5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6" name="TextBox 6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7" name="Freeform 7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56742" y="1297668"/>
            <a:ext cx="2782164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 u="sng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Agenda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501811" y="2656568"/>
            <a:ext cx="17284378" cy="6534987"/>
            <a:chOff x="0" y="0"/>
            <a:chExt cx="23045837" cy="8713316"/>
          </a:xfrm>
        </p:grpSpPr>
        <p:sp>
          <p:nvSpPr>
            <p:cNvPr id="11" name="AutoShape 11"/>
            <p:cNvSpPr/>
            <p:nvPr/>
          </p:nvSpPr>
          <p:spPr>
            <a:xfrm>
              <a:off x="3172040" y="3131572"/>
              <a:ext cx="516145" cy="1323219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2" name="AutoShape 12"/>
            <p:cNvSpPr/>
            <p:nvPr/>
          </p:nvSpPr>
          <p:spPr>
            <a:xfrm flipH="1">
              <a:off x="9857145" y="2608685"/>
              <a:ext cx="505203" cy="1846106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3" name="Freeform 13"/>
            <p:cNvSpPr/>
            <p:nvPr/>
          </p:nvSpPr>
          <p:spPr>
            <a:xfrm>
              <a:off x="0" y="3351166"/>
              <a:ext cx="23045837" cy="5362150"/>
            </a:xfrm>
            <a:custGeom>
              <a:avLst/>
              <a:gdLst/>
              <a:ahLst/>
              <a:cxnLst/>
              <a:rect l="l" t="t" r="r" b="b"/>
              <a:pathLst>
                <a:path w="23045837" h="5362150">
                  <a:moveTo>
                    <a:pt x="0" y="0"/>
                  </a:moveTo>
                  <a:lnTo>
                    <a:pt x="23045837" y="0"/>
                  </a:lnTo>
                  <a:lnTo>
                    <a:pt x="23045837" y="5362150"/>
                  </a:lnTo>
                  <a:lnTo>
                    <a:pt x="0" y="53621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5253" t="-107390" r="-14618" b="-204261"/>
              </a:stretch>
            </a:blipFill>
          </p:spPr>
        </p:sp>
        <p:sp>
          <p:nvSpPr>
            <p:cNvPr id="14" name="TextBox 14"/>
            <p:cNvSpPr txBox="1"/>
            <p:nvPr/>
          </p:nvSpPr>
          <p:spPr>
            <a:xfrm>
              <a:off x="17779504" y="446617"/>
              <a:ext cx="5266333" cy="5947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 u="none" strike="noStrike" spc="299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Recommendations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316126" y="-35729"/>
              <a:ext cx="5266333" cy="11789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 spc="299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What Data We Looked At</a:t>
              </a:r>
            </a:p>
          </p:txBody>
        </p:sp>
        <p:sp>
          <p:nvSpPr>
            <p:cNvPr id="16" name="AutoShape 16"/>
            <p:cNvSpPr/>
            <p:nvPr/>
          </p:nvSpPr>
          <p:spPr>
            <a:xfrm>
              <a:off x="6949292" y="1143255"/>
              <a:ext cx="0" cy="3311536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7" name="AutoShape 17"/>
            <p:cNvSpPr/>
            <p:nvPr/>
          </p:nvSpPr>
          <p:spPr>
            <a:xfrm>
              <a:off x="13190475" y="1083734"/>
              <a:ext cx="0" cy="3371056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8" name="AutoShape 18"/>
            <p:cNvSpPr/>
            <p:nvPr/>
          </p:nvSpPr>
          <p:spPr>
            <a:xfrm>
              <a:off x="19286787" y="1083734"/>
              <a:ext cx="0" cy="3371056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flipH="1">
              <a:off x="16046468" y="3192885"/>
              <a:ext cx="563066" cy="1261906"/>
            </a:xfrm>
            <a:prstGeom prst="line">
              <a:avLst/>
            </a:prstGeom>
            <a:ln w="508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475099" y="2013901"/>
              <a:ext cx="5266333" cy="11789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 u="none" strike="noStrike" spc="299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Why Engagement Matters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729181" y="2013901"/>
              <a:ext cx="5266333" cy="5947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 u="none" strike="noStrike" spc="299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What We Observed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1047815" y="-95250"/>
              <a:ext cx="5266333" cy="11789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 u="none" strike="noStrike" spc="299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What This Means for Instagram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5024246" y="2598101"/>
              <a:ext cx="3170577" cy="5947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 u="none" strike="noStrike" spc="299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Takeaways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25" name="Group 25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26" name="Freeform 26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27" name="TextBox 27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PAGE|5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Freeform 5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6" name="TextBox 6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7" name="Freeform 7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8659035" y="1227161"/>
            <a:ext cx="8600265" cy="8300754"/>
          </a:xfrm>
          <a:custGeom>
            <a:avLst/>
            <a:gdLst/>
            <a:ahLst/>
            <a:cxnLst/>
            <a:rect l="l" t="t" r="r" b="b"/>
            <a:pathLst>
              <a:path w="8600265" h="8300754">
                <a:moveTo>
                  <a:pt x="0" y="0"/>
                </a:moveTo>
                <a:lnTo>
                  <a:pt x="8600265" y="0"/>
                </a:lnTo>
                <a:lnTo>
                  <a:pt x="8600265" y="8300754"/>
                </a:lnTo>
                <a:lnTo>
                  <a:pt x="0" y="83007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492" t="-9540" r="-7179" b="-8807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2834611"/>
            <a:ext cx="6210772" cy="4524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Engagement shows how connected users feel to the platform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Engaged users stay longer and return more oft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en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High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er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engagement leads to 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stronger growth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and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bett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er marketing results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7737" y="1456661"/>
            <a:ext cx="8897994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Why Engagement Matters?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14" name="Freeform 1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5" name="TextBox 1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PAGE|6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PAGE|7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9" name="Freeform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0" name="Freeform 10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8318685" y="2929861"/>
            <a:ext cx="8101367" cy="6252238"/>
          </a:xfrm>
          <a:custGeom>
            <a:avLst/>
            <a:gdLst/>
            <a:ahLst/>
            <a:cxnLst/>
            <a:rect l="l" t="t" r="r" b="b"/>
            <a:pathLst>
              <a:path w="8101367" h="6252238">
                <a:moveTo>
                  <a:pt x="0" y="0"/>
                </a:moveTo>
                <a:lnTo>
                  <a:pt x="8101367" y="0"/>
                </a:lnTo>
                <a:lnTo>
                  <a:pt x="8101367" y="6252239"/>
                </a:lnTo>
                <a:lnTo>
                  <a:pt x="0" y="62522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567" t="-2095" r="-12694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28700" y="3090862"/>
            <a:ext cx="6210772" cy="3962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User profiles and basic account details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Posts shared by users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Likes and comments o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n posts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Follow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ers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and following relationships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Hashtags u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se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d in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post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737" y="1456661"/>
            <a:ext cx="14203572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What Data We Looked At? (Data Schema)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14463" y="2463136"/>
            <a:ext cx="11650019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49"/>
              </a:lnSpc>
            </a:pPr>
            <a:r>
              <a:rPr lang="en-US" sz="2299" b="1">
                <a:solidFill>
                  <a:srgbClr val="000000">
                    <a:alpha val="80000"/>
                  </a:srgbClr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This data helps us understand how users interact o</a:t>
            </a:r>
            <a:r>
              <a:rPr lang="en-US" sz="2299" b="1" u="none">
                <a:solidFill>
                  <a:srgbClr val="000000">
                    <a:alpha val="80000"/>
                  </a:srgbClr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n</a:t>
            </a:r>
            <a:r>
              <a:rPr lang="en-US" sz="2299" b="1">
                <a:solidFill>
                  <a:srgbClr val="000000">
                    <a:alpha val="80000"/>
                  </a:srgbClr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 In</a:t>
            </a:r>
            <a:r>
              <a:rPr lang="en-US" sz="2299" b="1" u="none">
                <a:solidFill>
                  <a:srgbClr val="000000">
                    <a:alpha val="80000"/>
                  </a:srgbClr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stag</a:t>
            </a:r>
            <a:r>
              <a:rPr lang="en-US" sz="2299" b="1">
                <a:solidFill>
                  <a:srgbClr val="000000">
                    <a:alpha val="80000"/>
                  </a:srgbClr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ram.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45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6085302" y="2053892"/>
            <a:ext cx="6117395" cy="137895"/>
            <a:chOff x="0" y="0"/>
            <a:chExt cx="25353205" cy="571500"/>
          </a:xfrm>
        </p:grpSpPr>
        <p:sp>
          <p:nvSpPr>
            <p:cNvPr id="3" name="Freeform 3">
              <a:extLs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0" y="255270"/>
              <a:ext cx="25353204" cy="69850"/>
            </a:xfrm>
            <a:custGeom>
              <a:avLst/>
              <a:gdLst/>
              <a:ahLst/>
              <a:cxnLst/>
              <a:rect l="l" t="t" r="r" b="b"/>
              <a:pathLst>
                <a:path w="25353204" h="69850">
                  <a:moveTo>
                    <a:pt x="2506237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5353204" y="69850"/>
                  </a:lnTo>
                  <a:lnTo>
                    <a:pt x="25353204" y="0"/>
                  </a:lnTo>
                  <a:close/>
                </a:path>
              </a:pathLst>
            </a:custGeom>
            <a:solidFill>
              <a:srgbClr val="F5F5EF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5847126" y="914400"/>
            <a:ext cx="6593748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 b="1">
                <a:solidFill>
                  <a:srgbClr val="F5F5E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What We Observed ?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5614441" y="2191788"/>
            <a:ext cx="7059117" cy="7059117"/>
            <a:chOff x="0" y="0"/>
            <a:chExt cx="6350000" cy="6350000"/>
          </a:xfrm>
        </p:grpSpPr>
        <p:sp>
          <p:nvSpPr>
            <p:cNvPr id="6" name="Freeform 6">
              <a:extLs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1567180"/>
                  </a:moveTo>
                  <a:lnTo>
                    <a:pt x="3677920" y="0"/>
                  </a:lnTo>
                  <a:lnTo>
                    <a:pt x="3671570" y="1645920"/>
                  </a:lnTo>
                  <a:lnTo>
                    <a:pt x="4634230" y="309880"/>
                  </a:lnTo>
                  <a:lnTo>
                    <a:pt x="4119880" y="1873250"/>
                  </a:lnTo>
                  <a:lnTo>
                    <a:pt x="5448300" y="901700"/>
                  </a:lnTo>
                  <a:lnTo>
                    <a:pt x="4475480" y="2230120"/>
                  </a:lnTo>
                  <a:lnTo>
                    <a:pt x="6038850" y="1715770"/>
                  </a:lnTo>
                  <a:lnTo>
                    <a:pt x="4702810" y="2678430"/>
                  </a:lnTo>
                  <a:lnTo>
                    <a:pt x="6348730" y="2672080"/>
                  </a:lnTo>
                  <a:lnTo>
                    <a:pt x="4782820" y="3175000"/>
                  </a:lnTo>
                  <a:lnTo>
                    <a:pt x="6350000" y="3677920"/>
                  </a:lnTo>
                  <a:lnTo>
                    <a:pt x="4704080" y="3671570"/>
                  </a:lnTo>
                  <a:lnTo>
                    <a:pt x="6040120" y="4634230"/>
                  </a:lnTo>
                  <a:lnTo>
                    <a:pt x="4476750" y="4119880"/>
                  </a:lnTo>
                  <a:lnTo>
                    <a:pt x="5448300" y="5448300"/>
                  </a:lnTo>
                  <a:lnTo>
                    <a:pt x="4119880" y="4475480"/>
                  </a:lnTo>
                  <a:lnTo>
                    <a:pt x="4634230" y="6038850"/>
                  </a:lnTo>
                  <a:lnTo>
                    <a:pt x="3671570" y="4702810"/>
                  </a:lnTo>
                  <a:lnTo>
                    <a:pt x="3677920" y="6348730"/>
                  </a:lnTo>
                  <a:lnTo>
                    <a:pt x="3175000" y="4782820"/>
                  </a:lnTo>
                  <a:lnTo>
                    <a:pt x="2672080" y="6350000"/>
                  </a:lnTo>
                  <a:lnTo>
                    <a:pt x="2678430" y="4704080"/>
                  </a:lnTo>
                  <a:lnTo>
                    <a:pt x="1715770" y="6040120"/>
                  </a:lnTo>
                  <a:lnTo>
                    <a:pt x="2230120" y="4476750"/>
                  </a:lnTo>
                  <a:lnTo>
                    <a:pt x="901700" y="5448300"/>
                  </a:lnTo>
                  <a:lnTo>
                    <a:pt x="1874520" y="4119880"/>
                  </a:lnTo>
                  <a:lnTo>
                    <a:pt x="311150" y="4634230"/>
                  </a:lnTo>
                  <a:lnTo>
                    <a:pt x="1647190" y="3671570"/>
                  </a:lnTo>
                  <a:lnTo>
                    <a:pt x="0" y="3677920"/>
                  </a:lnTo>
                  <a:lnTo>
                    <a:pt x="1567180" y="3175000"/>
                  </a:lnTo>
                  <a:lnTo>
                    <a:pt x="0" y="2672080"/>
                  </a:lnTo>
                  <a:lnTo>
                    <a:pt x="1645920" y="2678430"/>
                  </a:lnTo>
                  <a:lnTo>
                    <a:pt x="311150" y="1715770"/>
                  </a:lnTo>
                  <a:lnTo>
                    <a:pt x="1874520" y="2230120"/>
                  </a:lnTo>
                  <a:lnTo>
                    <a:pt x="901700" y="901700"/>
                  </a:lnTo>
                  <a:lnTo>
                    <a:pt x="2230120" y="1874520"/>
                  </a:lnTo>
                  <a:lnTo>
                    <a:pt x="1715770" y="311150"/>
                  </a:lnTo>
                  <a:lnTo>
                    <a:pt x="2678430" y="1647190"/>
                  </a:lnTo>
                  <a:lnTo>
                    <a:pt x="2672080" y="0"/>
                  </a:lnTo>
                  <a:lnTo>
                    <a:pt x="3175000" y="1567180"/>
                  </a:lnTo>
                  <a:close/>
                </a:path>
              </a:pathLst>
            </a:custGeom>
            <a:solidFill>
              <a:srgbClr val="737373">
                <a:alpha val="9804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7" name="Freeform 7" descr="an illustration of a person holding a board with a graph on it"/>
          <p:cNvSpPr/>
          <p:nvPr/>
        </p:nvSpPr>
        <p:spPr>
          <a:xfrm>
            <a:off x="6085302" y="2746068"/>
            <a:ext cx="6117395" cy="5950557"/>
          </a:xfrm>
          <a:custGeom>
            <a:avLst/>
            <a:gdLst/>
            <a:ahLst/>
            <a:cxnLst/>
            <a:rect l="l" t="t" r="r" b="b"/>
            <a:pathLst>
              <a:path w="6117395" h="5950557">
                <a:moveTo>
                  <a:pt x="0" y="0"/>
                </a:moveTo>
                <a:lnTo>
                  <a:pt x="6117396" y="0"/>
                </a:lnTo>
                <a:lnTo>
                  <a:pt x="6117396" y="5950557"/>
                </a:lnTo>
                <a:lnTo>
                  <a:pt x="0" y="59505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10" name="Freeform 10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JANUARY 2026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527915"/>
            <a:ext cx="18288000" cy="1411968"/>
            <a:chOff x="0" y="0"/>
            <a:chExt cx="24384000" cy="188262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4" name="Freeform 4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370316" y="376944"/>
              <a:ext cx="5266333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179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SOCIAL MEDIA | INSTAGRAM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308411" y="376944"/>
              <a:ext cx="2771905" cy="342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254">
                  <a:solidFill>
                    <a:srgbClr val="F5F5EF"/>
                  </a:solidFill>
                  <a:latin typeface="HK Grotesk Light"/>
                  <a:ea typeface="HK Grotesk Light"/>
                  <a:cs typeface="HK Grotesk Light"/>
                  <a:sym typeface="HK Grotesk Light"/>
                </a:rPr>
                <a:t>PAGE|9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-259722"/>
            <a:ext cx="18288000" cy="1411968"/>
            <a:chOff x="0" y="0"/>
            <a:chExt cx="24384000" cy="18826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4384000" cy="1882624"/>
              <a:chOff x="0" y="0"/>
              <a:chExt cx="6186311" cy="477629"/>
            </a:xfrm>
          </p:grpSpPr>
          <p:sp>
            <p:nvSpPr>
              <p:cNvPr id="9" name="Freeform 9">
                <a:extLs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0" y="0"/>
                <a:ext cx="6186311" cy="477629"/>
              </a:xfrm>
              <a:custGeom>
                <a:avLst/>
                <a:gdLst/>
                <a:ahLst/>
                <a:cxnLst/>
                <a:rect l="l" t="t" r="r" b="b"/>
                <a:pathLst>
                  <a:path w="6186311" h="477629">
                    <a:moveTo>
                      <a:pt x="0" y="0"/>
                    </a:moveTo>
                    <a:lnTo>
                      <a:pt x="6186311" y="0"/>
                    </a:lnTo>
                    <a:lnTo>
                      <a:pt x="6186311" y="477629"/>
                    </a:lnTo>
                    <a:lnTo>
                      <a:pt x="0" y="477629"/>
                    </a:ln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sp>
          <p:nvSpPr>
            <p:cNvPr id="10" name="Freeform 10"/>
            <p:cNvSpPr/>
            <p:nvPr/>
          </p:nvSpPr>
          <p:spPr>
            <a:xfrm>
              <a:off x="17684038" y="558427"/>
              <a:ext cx="1045169" cy="1045169"/>
            </a:xfrm>
            <a:custGeom>
              <a:avLst/>
              <a:gdLst/>
              <a:ahLst/>
              <a:cxnLst/>
              <a:rect l="l" t="t" r="r" b="b"/>
              <a:pathLst>
                <a:path w="1045169" h="1045169">
                  <a:moveTo>
                    <a:pt x="0" y="0"/>
                  </a:moveTo>
                  <a:lnTo>
                    <a:pt x="1045169" y="0"/>
                  </a:lnTo>
                  <a:lnTo>
                    <a:pt x="1045169" y="1045169"/>
                  </a:lnTo>
                  <a:lnTo>
                    <a:pt x="0" y="10451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8754607" y="900419"/>
              <a:ext cx="4291229" cy="6767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11"/>
                </a:lnSpc>
              </a:pPr>
              <a:r>
                <a:rPr lang="en-US" sz="3501" b="1" spc="-157">
                  <a:solidFill>
                    <a:srgbClr val="F5F5EF"/>
                  </a:solidFill>
                  <a:latin typeface="Arvo Bold"/>
                  <a:ea typeface="Arvo Bold"/>
                  <a:cs typeface="Arvo Bold"/>
                  <a:sym typeface="Arvo Bold"/>
                </a:rPr>
                <a:t>NewtonSchool</a:t>
              </a: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371600" y="530818"/>
              <a:ext cx="1192920" cy="1016317"/>
            </a:xfrm>
            <a:custGeom>
              <a:avLst/>
              <a:gdLst/>
              <a:ahLst/>
              <a:cxnLst/>
              <a:rect l="l" t="t" r="r" b="b"/>
              <a:pathLst>
                <a:path w="1192920" h="1016317">
                  <a:moveTo>
                    <a:pt x="0" y="0"/>
                  </a:moveTo>
                  <a:lnTo>
                    <a:pt x="1192920" y="0"/>
                  </a:lnTo>
                  <a:lnTo>
                    <a:pt x="1192920" y="1016317"/>
                  </a:lnTo>
                  <a:lnTo>
                    <a:pt x="0" y="10163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08" t="-150811" r="-230054" b="-149517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578368" y="298902"/>
              <a:ext cx="2769451" cy="1440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99"/>
                </a:lnSpc>
                <a:spcBef>
                  <a:spcPct val="0"/>
                </a:spcBef>
              </a:pPr>
              <a:r>
                <a:rPr lang="en-US" sz="6499">
                  <a:solidFill>
                    <a:srgbClr val="FFFFFF">
                      <a:alpha val="80000"/>
                    </a:srgbClr>
                  </a:solidFill>
                  <a:latin typeface="HK Grotesk"/>
                  <a:ea typeface="HK Grotesk"/>
                  <a:cs typeface="HK Grotesk"/>
                  <a:sym typeface="HK Grotesk"/>
                </a:rPr>
                <a:t>Meta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7590658" y="2700722"/>
            <a:ext cx="9668642" cy="4985081"/>
          </a:xfrm>
          <a:custGeom>
            <a:avLst/>
            <a:gdLst/>
            <a:ahLst/>
            <a:cxnLst/>
            <a:rect l="l" t="t" r="r" b="b"/>
            <a:pathLst>
              <a:path w="9668642" h="4985081">
                <a:moveTo>
                  <a:pt x="0" y="0"/>
                </a:moveTo>
                <a:lnTo>
                  <a:pt x="9668642" y="0"/>
                </a:lnTo>
                <a:lnTo>
                  <a:pt x="9668642" y="4985081"/>
                </a:lnTo>
                <a:lnTo>
                  <a:pt x="0" y="49850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90" t="-5782" r="-1325" b="-3044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028700" y="2834611"/>
            <a:ext cx="6210772" cy="2838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A small group of users creates most activity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Many users interact very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litt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l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</a:t>
            </a:r>
          </a:p>
          <a:p>
            <a:pPr marL="647695" lvl="1" indent="-323848" algn="l">
              <a:lnSpc>
                <a:spcPts val="4499"/>
              </a:lnSpc>
              <a:buFont typeface="Arial"/>
              <a:buChar char="•"/>
            </a:pP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Engagement</a:t>
            </a:r>
            <a:r>
              <a:rPr lang="en-US" sz="2999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 depends on a few active u</a:t>
            </a:r>
            <a:r>
              <a:rPr lang="en-US" sz="2999" u="none">
                <a:solidFill>
                  <a:srgbClr val="000000">
                    <a:alpha val="80000"/>
                  </a:srgbClr>
                </a:solidFill>
                <a:latin typeface="Arial MT Pro"/>
                <a:ea typeface="Arial MT Pro"/>
                <a:cs typeface="Arial MT Pro"/>
                <a:sym typeface="Arial MT Pro"/>
              </a:rPr>
              <a:t>sers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737" y="1456661"/>
            <a:ext cx="14203572" cy="110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Engagement Is Not Equal Across Users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28700" y="7828678"/>
            <a:ext cx="13401968" cy="1333501"/>
            <a:chOff x="0" y="0"/>
            <a:chExt cx="17869291" cy="1778001"/>
          </a:xfrm>
        </p:grpSpPr>
        <p:sp>
          <p:nvSpPr>
            <p:cNvPr id="18" name="TextBox 18"/>
            <p:cNvSpPr txBox="1"/>
            <p:nvPr/>
          </p:nvSpPr>
          <p:spPr>
            <a:xfrm>
              <a:off x="370735" y="288925"/>
              <a:ext cx="17498556" cy="14890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99"/>
                </a:lnSpc>
              </a:pPr>
              <a:r>
                <a:rPr lang="en-US" sz="2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This shows a clear imbalance where platform engagement depends on a limited set of </a:t>
              </a:r>
              <a:r>
                <a:rPr lang="en-US" sz="2999" b="1" u="none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active use</a:t>
              </a:r>
              <a:r>
                <a:rPr lang="en-US" sz="2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rs.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33375"/>
              <a:ext cx="738901" cy="174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499"/>
                </a:lnSpc>
              </a:pPr>
              <a:r>
                <a:rPr lang="en-US" sz="6999" b="1">
                  <a:solidFill>
                    <a:srgbClr val="1800AD">
                      <a:alpha val="80000"/>
                    </a:srgbClr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*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717</Words>
  <Application>Microsoft Office PowerPoint</Application>
  <PresentationFormat>Custom</PresentationFormat>
  <Paragraphs>167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 MT Pro Bold</vt:lpstr>
      <vt:lpstr>Arial</vt:lpstr>
      <vt:lpstr>HK Grotesk Light</vt:lpstr>
      <vt:lpstr>Arial MT Pro</vt:lpstr>
      <vt:lpstr>HK Grotesk</vt:lpstr>
      <vt:lpstr>Cormorant Garamond Bold</vt:lpstr>
      <vt:lpstr>Arvo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Analysis</dc:title>
  <cp:lastModifiedBy>Windows User</cp:lastModifiedBy>
  <cp:revision>2</cp:revision>
  <dcterms:created xsi:type="dcterms:W3CDTF">2006-08-16T00:00:00Z</dcterms:created>
  <dcterms:modified xsi:type="dcterms:W3CDTF">2026-01-29T14:10:02Z</dcterms:modified>
  <dc:identifier>DAG_Vt4lVW4</dc:identifier>
</cp:coreProperties>
</file>

<file path=docProps/thumbnail.jpeg>
</file>